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5" r:id="rId3"/>
    <p:sldId id="315" r:id="rId4"/>
    <p:sldId id="308" r:id="rId5"/>
    <p:sldId id="310" r:id="rId6"/>
    <p:sldId id="306" r:id="rId7"/>
    <p:sldId id="318" r:id="rId8"/>
    <p:sldId id="329" r:id="rId9"/>
    <p:sldId id="327" r:id="rId10"/>
    <p:sldId id="316" r:id="rId11"/>
    <p:sldId id="317" r:id="rId12"/>
    <p:sldId id="328" r:id="rId13"/>
    <p:sldId id="324" r:id="rId14"/>
    <p:sldId id="325" r:id="rId15"/>
    <p:sldId id="297" r:id="rId16"/>
  </p:sldIdLst>
  <p:sldSz cx="9144000" cy="6858000" type="screen4x3"/>
  <p:notesSz cx="6807200" cy="9939338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0" autoAdjust="0"/>
    <p:restoredTop sz="71168" autoAdjust="0"/>
  </p:normalViewPr>
  <p:slideViewPr>
    <p:cSldViewPr>
      <p:cViewPr varScale="1">
        <p:scale>
          <a:sx n="82" d="100"/>
          <a:sy n="82" d="100"/>
        </p:scale>
        <p:origin x="22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0DCC7-1E27-469C-AB8B-FA589823784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9D97C4C5-576E-4AA9-A5DE-91EE554F13E3}">
      <dgm:prSet phldrT="[Text]"/>
      <dgm:spPr/>
      <dgm:t>
        <a:bodyPr/>
        <a:lstStyle/>
        <a:p>
          <a:r>
            <a:rPr lang="en-AU" dirty="0"/>
            <a:t>Nomination</a:t>
          </a:r>
        </a:p>
      </dgm:t>
    </dgm:pt>
    <dgm:pt modelId="{DACB4720-A067-476B-A673-8E74CBD07239}" type="parTrans" cxnId="{5393EEB1-C52D-4985-8743-E1D1E502595B}">
      <dgm:prSet/>
      <dgm:spPr/>
      <dgm:t>
        <a:bodyPr/>
        <a:lstStyle/>
        <a:p>
          <a:endParaRPr lang="en-AU"/>
        </a:p>
      </dgm:t>
    </dgm:pt>
    <dgm:pt modelId="{13D873CD-29CF-4CCD-90EE-47D7A8E67BDD}" type="sibTrans" cxnId="{5393EEB1-C52D-4985-8743-E1D1E502595B}">
      <dgm:prSet/>
      <dgm:spPr/>
      <dgm:t>
        <a:bodyPr/>
        <a:lstStyle/>
        <a:p>
          <a:endParaRPr lang="en-AU"/>
        </a:p>
      </dgm:t>
    </dgm:pt>
    <dgm:pt modelId="{F0DC2CB4-F2E1-413B-8979-0DEB2A37D5C2}">
      <dgm:prSet phldrT="[Text]" custT="1"/>
      <dgm:spPr>
        <a:ln>
          <a:noFill/>
        </a:ln>
      </dgm:spPr>
      <dgm:t>
        <a:bodyPr/>
        <a:lstStyle/>
        <a:p>
          <a:r>
            <a:rPr lang="en-AU" sz="1400" dirty="0">
              <a:latin typeface="Arial" panose="020B0604020202020204" pitchFamily="34" charset="0"/>
              <a:cs typeface="Arial" panose="020B0604020202020204" pitchFamily="34" charset="0"/>
            </a:rPr>
            <a:t>- Nomination of students through parent nominations and  teacher nominations</a:t>
          </a:r>
        </a:p>
        <a:p>
          <a:endParaRPr lang="en-AU" sz="1400" dirty="0"/>
        </a:p>
      </dgm:t>
    </dgm:pt>
    <dgm:pt modelId="{8640034B-7663-4948-96B5-46D07305C6A9}" type="parTrans" cxnId="{357E50A7-AAF9-4ED3-84C3-67A015633FFE}">
      <dgm:prSet/>
      <dgm:spPr/>
      <dgm:t>
        <a:bodyPr/>
        <a:lstStyle/>
        <a:p>
          <a:endParaRPr lang="en-AU"/>
        </a:p>
      </dgm:t>
    </dgm:pt>
    <dgm:pt modelId="{A55346E5-D5E5-4638-8E7D-D025AC3EFE6D}" type="sibTrans" cxnId="{357E50A7-AAF9-4ED3-84C3-67A015633FFE}">
      <dgm:prSet/>
      <dgm:spPr/>
      <dgm:t>
        <a:bodyPr/>
        <a:lstStyle/>
        <a:p>
          <a:endParaRPr lang="en-AU"/>
        </a:p>
      </dgm:t>
    </dgm:pt>
    <dgm:pt modelId="{C9691814-C260-42B9-9BB7-77F8B7D8ED5F}">
      <dgm:prSet phldrT="[Text]"/>
      <dgm:spPr/>
      <dgm:t>
        <a:bodyPr/>
        <a:lstStyle/>
        <a:p>
          <a:r>
            <a:rPr lang="en-AU" dirty="0"/>
            <a:t>Screening</a:t>
          </a:r>
        </a:p>
      </dgm:t>
    </dgm:pt>
    <dgm:pt modelId="{DADA40FC-D188-4806-AAE7-3E3C2FB08A08}" type="parTrans" cxnId="{551DED6D-7209-45FB-A8A3-E55796E333DF}">
      <dgm:prSet/>
      <dgm:spPr/>
      <dgm:t>
        <a:bodyPr/>
        <a:lstStyle/>
        <a:p>
          <a:endParaRPr lang="en-AU"/>
        </a:p>
      </dgm:t>
    </dgm:pt>
    <dgm:pt modelId="{1E53E152-6424-4C7A-8A65-07F26BB5D572}" type="sibTrans" cxnId="{551DED6D-7209-45FB-A8A3-E55796E333DF}">
      <dgm:prSet/>
      <dgm:spPr/>
      <dgm:t>
        <a:bodyPr/>
        <a:lstStyle/>
        <a:p>
          <a:endParaRPr lang="en-AU"/>
        </a:p>
      </dgm:t>
    </dgm:pt>
    <dgm:pt modelId="{3B450D0F-9D89-4CB7-A771-79E3E131B1AE}">
      <dgm:prSet phldrT="[Text]" custT="1"/>
      <dgm:spPr>
        <a:ln>
          <a:noFill/>
        </a:ln>
      </dgm:spPr>
      <dgm:t>
        <a:bodyPr/>
        <a:lstStyle/>
        <a:p>
          <a:r>
            <a:rPr lang="en-AU" sz="1400" dirty="0">
              <a:latin typeface="Arial" panose="020B0604020202020204" pitchFamily="34" charset="0"/>
              <a:cs typeface="Arial" panose="020B0604020202020204" pitchFamily="34" charset="0"/>
            </a:rPr>
            <a:t>- Use of a combination of measures of potential </a:t>
          </a:r>
          <a:r>
            <a:rPr lang="en-AU" sz="1400" i="1" dirty="0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AU" sz="1400" i="0" dirty="0">
              <a:latin typeface="Arial" panose="020B0604020202020204" pitchFamily="34" charset="0"/>
              <a:cs typeface="Arial" panose="020B0604020202020204" pitchFamily="34" charset="0"/>
            </a:rPr>
            <a:t> performance.</a:t>
          </a:r>
        </a:p>
        <a:p>
          <a:endParaRPr lang="en-AU" sz="1400" dirty="0"/>
        </a:p>
      </dgm:t>
    </dgm:pt>
    <dgm:pt modelId="{46872B60-58AA-45B6-BC3A-88D25C931ECB}" type="parTrans" cxnId="{53870B6A-CC12-48D9-9819-6A4CF792CA4C}">
      <dgm:prSet/>
      <dgm:spPr/>
      <dgm:t>
        <a:bodyPr/>
        <a:lstStyle/>
        <a:p>
          <a:endParaRPr lang="en-AU"/>
        </a:p>
      </dgm:t>
    </dgm:pt>
    <dgm:pt modelId="{DA084D63-3A2B-45AC-A74F-5B8F7EF0E799}" type="sibTrans" cxnId="{53870B6A-CC12-48D9-9819-6A4CF792CA4C}">
      <dgm:prSet/>
      <dgm:spPr/>
      <dgm:t>
        <a:bodyPr/>
        <a:lstStyle/>
        <a:p>
          <a:endParaRPr lang="en-AU"/>
        </a:p>
      </dgm:t>
    </dgm:pt>
    <dgm:pt modelId="{CD15DFB6-F608-49C9-B698-08C962E6B2B8}">
      <dgm:prSet phldrT="[Text]"/>
      <dgm:spPr/>
      <dgm:t>
        <a:bodyPr/>
        <a:lstStyle/>
        <a:p>
          <a:r>
            <a:rPr lang="en-AU" dirty="0"/>
            <a:t>Monitoring</a:t>
          </a:r>
        </a:p>
      </dgm:t>
    </dgm:pt>
    <dgm:pt modelId="{77DC5ABA-9430-40D4-ABD1-CA60B3510BD1}" type="parTrans" cxnId="{D8CC0FA0-F71E-4A3A-A39E-1873BE779054}">
      <dgm:prSet/>
      <dgm:spPr/>
      <dgm:t>
        <a:bodyPr/>
        <a:lstStyle/>
        <a:p>
          <a:endParaRPr lang="en-AU"/>
        </a:p>
      </dgm:t>
    </dgm:pt>
    <dgm:pt modelId="{8B1DAB85-A289-4789-AD32-6D5CE1CA69B6}" type="sibTrans" cxnId="{D8CC0FA0-F71E-4A3A-A39E-1873BE779054}">
      <dgm:prSet/>
      <dgm:spPr/>
      <dgm:t>
        <a:bodyPr/>
        <a:lstStyle/>
        <a:p>
          <a:endParaRPr lang="en-AU"/>
        </a:p>
      </dgm:t>
    </dgm:pt>
    <dgm:pt modelId="{CEB84DC8-84DE-46A0-8F78-E5DB7F77008F}">
      <dgm:prSet phldrT="[Text]" custT="1"/>
      <dgm:spPr>
        <a:ln>
          <a:noFill/>
        </a:ln>
      </dgm:spPr>
      <dgm:t>
        <a:bodyPr/>
        <a:lstStyle/>
        <a:p>
          <a:pPr algn="l"/>
          <a:r>
            <a:rPr lang="en-AU" sz="1400" dirty="0">
              <a:latin typeface="Arial" panose="020B0604020202020204" pitchFamily="34" charset="0"/>
              <a:cs typeface="Arial" panose="020B0604020202020204" pitchFamily="34" charset="0"/>
            </a:rPr>
            <a:t>- Analysis of data and development of a plan of action for GAT students.</a:t>
          </a:r>
        </a:p>
        <a:p>
          <a:pPr algn="l"/>
          <a:endParaRPr lang="en-AU" sz="1400" dirty="0"/>
        </a:p>
      </dgm:t>
    </dgm:pt>
    <dgm:pt modelId="{7ED7D274-CEDC-459F-9990-864671142DC5}" type="parTrans" cxnId="{CEC1A50D-EB0F-4467-959C-EFBF149E20A0}">
      <dgm:prSet/>
      <dgm:spPr/>
      <dgm:t>
        <a:bodyPr/>
        <a:lstStyle/>
        <a:p>
          <a:endParaRPr lang="en-AU"/>
        </a:p>
      </dgm:t>
    </dgm:pt>
    <dgm:pt modelId="{544D4AE5-A814-49F9-BBE7-6AE61E85F815}" type="sibTrans" cxnId="{CEC1A50D-EB0F-4467-959C-EFBF149E20A0}">
      <dgm:prSet/>
      <dgm:spPr/>
      <dgm:t>
        <a:bodyPr/>
        <a:lstStyle/>
        <a:p>
          <a:endParaRPr lang="en-AU"/>
        </a:p>
      </dgm:t>
    </dgm:pt>
    <dgm:pt modelId="{320E9F01-DD30-455C-8AA2-66BDCC8A36A3}">
      <dgm:prSet custT="1"/>
      <dgm:spPr>
        <a:ln>
          <a:noFill/>
        </a:ln>
      </dgm:spPr>
      <dgm:t>
        <a:bodyPr/>
        <a:lstStyle/>
        <a:p>
          <a:r>
            <a:rPr lang="en-AU" sz="1400" dirty="0">
              <a:latin typeface="Arial" panose="020B0604020202020204" pitchFamily="34" charset="0"/>
              <a:cs typeface="Arial" panose="020B0604020202020204" pitchFamily="34" charset="0"/>
            </a:rPr>
            <a:t>- Collection of information </a:t>
          </a:r>
        </a:p>
        <a:p>
          <a:r>
            <a:rPr lang="en-AU" sz="1400" dirty="0">
              <a:latin typeface="Arial" panose="020B0604020202020204" pitchFamily="34" charset="0"/>
              <a:cs typeface="Arial" panose="020B0604020202020204" pitchFamily="34" charset="0"/>
            </a:rPr>
            <a:t>  (E.g. teacher screeners)</a:t>
          </a:r>
        </a:p>
        <a:p>
          <a:endParaRPr lang="en-AU" sz="1400" i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AU" sz="1400" i="1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AU" sz="1400" i="0" dirty="0">
              <a:latin typeface="Arial" panose="020B0604020202020204" pitchFamily="34" charset="0"/>
              <a:cs typeface="Arial" panose="020B0604020202020204" pitchFamily="34" charset="0"/>
            </a:rPr>
            <a:t>SUBJECTIVE measures</a:t>
          </a:r>
        </a:p>
      </dgm:t>
    </dgm:pt>
    <dgm:pt modelId="{99A3732F-6513-481A-BBD0-0E9AFE78D21A}" type="parTrans" cxnId="{30D11654-3C9E-4001-957D-6658C15A45A7}">
      <dgm:prSet/>
      <dgm:spPr/>
      <dgm:t>
        <a:bodyPr/>
        <a:lstStyle/>
        <a:p>
          <a:endParaRPr lang="en-AU"/>
        </a:p>
      </dgm:t>
    </dgm:pt>
    <dgm:pt modelId="{A2A46235-E215-495E-858E-C0F41E340F13}" type="sibTrans" cxnId="{30D11654-3C9E-4001-957D-6658C15A45A7}">
      <dgm:prSet/>
      <dgm:spPr/>
      <dgm:t>
        <a:bodyPr/>
        <a:lstStyle/>
        <a:p>
          <a:endParaRPr lang="en-AU"/>
        </a:p>
      </dgm:t>
    </dgm:pt>
    <dgm:pt modelId="{4E8CA14F-CBC3-4BC1-BA1F-DA2D8DE98E44}">
      <dgm:prSet custT="1"/>
      <dgm:spPr>
        <a:ln>
          <a:noFill/>
        </a:ln>
      </dgm:spPr>
      <dgm:t>
        <a:bodyPr/>
        <a:lstStyle/>
        <a:p>
          <a:r>
            <a:rPr lang="en-AU" sz="1400" dirty="0">
              <a:latin typeface="Arial" panose="020B0604020202020204" pitchFamily="34" charset="0"/>
              <a:cs typeface="Arial" panose="020B0604020202020204" pitchFamily="34" charset="0"/>
            </a:rPr>
            <a:t>-  Ability tests are useful for assessing potential, achievement and performance.</a:t>
          </a:r>
        </a:p>
        <a:p>
          <a:endParaRPr lang="en-A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3D910B-2449-4F04-B46D-A7395104E80F}" type="parTrans" cxnId="{640BD65A-48FE-482A-B57B-24EC00E6B500}">
      <dgm:prSet/>
      <dgm:spPr/>
      <dgm:t>
        <a:bodyPr/>
        <a:lstStyle/>
        <a:p>
          <a:endParaRPr lang="en-AU"/>
        </a:p>
      </dgm:t>
    </dgm:pt>
    <dgm:pt modelId="{558058D6-5694-40BC-B589-94527C6788EB}" type="sibTrans" cxnId="{640BD65A-48FE-482A-B57B-24EC00E6B500}">
      <dgm:prSet/>
      <dgm:spPr/>
      <dgm:t>
        <a:bodyPr/>
        <a:lstStyle/>
        <a:p>
          <a:endParaRPr lang="en-AU"/>
        </a:p>
      </dgm:t>
    </dgm:pt>
    <dgm:pt modelId="{6074C290-7A95-457E-A5CE-C6C3EB7FDC2F}">
      <dgm:prSet custT="1"/>
      <dgm:spPr>
        <a:ln>
          <a:noFill/>
        </a:ln>
      </dgm:spPr>
      <dgm:t>
        <a:bodyPr/>
        <a:lstStyle/>
        <a:p>
          <a:r>
            <a:rPr lang="en-AU" sz="1400" dirty="0">
              <a:latin typeface="Arial" panose="020B0604020202020204" pitchFamily="34" charset="0"/>
              <a:cs typeface="Arial" panose="020B0604020202020204" pitchFamily="34" charset="0"/>
            </a:rPr>
            <a:t>- Use of standardised tests, off-level tests, IQ assessments (where available)</a:t>
          </a:r>
        </a:p>
        <a:p>
          <a:endParaRPr lang="en-A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C88933-04F5-4821-A1E7-E5665B370715}" type="parTrans" cxnId="{D3B95132-83A9-4BBC-9DC1-7BF2FEC1FC5D}">
      <dgm:prSet/>
      <dgm:spPr/>
      <dgm:t>
        <a:bodyPr/>
        <a:lstStyle/>
        <a:p>
          <a:endParaRPr lang="en-AU"/>
        </a:p>
      </dgm:t>
    </dgm:pt>
    <dgm:pt modelId="{C28B1790-C99D-44B1-A346-365D760A0578}" type="sibTrans" cxnId="{D3B95132-83A9-4BBC-9DC1-7BF2FEC1FC5D}">
      <dgm:prSet/>
      <dgm:spPr/>
      <dgm:t>
        <a:bodyPr/>
        <a:lstStyle/>
        <a:p>
          <a:endParaRPr lang="en-AU"/>
        </a:p>
      </dgm:t>
    </dgm:pt>
    <dgm:pt modelId="{872F6A9F-3525-479C-AD86-F4570BFD6A7D}">
      <dgm:prSet custT="1"/>
      <dgm:spPr>
        <a:ln>
          <a:noFill/>
        </a:ln>
      </dgm:spPr>
      <dgm:t>
        <a:bodyPr/>
        <a:lstStyle/>
        <a:p>
          <a:r>
            <a:rPr lang="en-AU" sz="1400" i="0" dirty="0">
              <a:latin typeface="Arial" panose="020B0604020202020204" pitchFamily="34" charset="0"/>
              <a:cs typeface="Arial" panose="020B0604020202020204" pitchFamily="34" charset="0"/>
            </a:rPr>
            <a:t>- OBJECTIVE measures</a:t>
          </a:r>
        </a:p>
      </dgm:t>
    </dgm:pt>
    <dgm:pt modelId="{7C2CCF7B-073D-4E4C-85E4-CE706BCC0743}" type="parTrans" cxnId="{125C8179-6FB3-4C46-BD6D-C83A93395620}">
      <dgm:prSet/>
      <dgm:spPr/>
      <dgm:t>
        <a:bodyPr/>
        <a:lstStyle/>
        <a:p>
          <a:endParaRPr lang="en-AU"/>
        </a:p>
      </dgm:t>
    </dgm:pt>
    <dgm:pt modelId="{EAA329B4-812C-46A4-80DD-00AA7CEF7BCD}" type="sibTrans" cxnId="{125C8179-6FB3-4C46-BD6D-C83A93395620}">
      <dgm:prSet/>
      <dgm:spPr/>
      <dgm:t>
        <a:bodyPr/>
        <a:lstStyle/>
        <a:p>
          <a:endParaRPr lang="en-AU"/>
        </a:p>
      </dgm:t>
    </dgm:pt>
    <dgm:pt modelId="{5F707AFB-9565-43A9-93CB-E15CB519597D}">
      <dgm:prSet custT="1"/>
      <dgm:spPr>
        <a:ln>
          <a:noFill/>
        </a:ln>
      </dgm:spPr>
      <dgm:t>
        <a:bodyPr/>
        <a:lstStyle/>
        <a:p>
          <a:endParaRPr lang="en-AU" sz="1400" i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AU" sz="1400" i="0" dirty="0">
              <a:latin typeface="Arial" panose="020B0604020202020204" pitchFamily="34" charset="0"/>
              <a:cs typeface="Arial" panose="020B0604020202020204" pitchFamily="34" charset="0"/>
            </a:rPr>
            <a:t>-AGAT (general ability)</a:t>
          </a:r>
        </a:p>
      </dgm:t>
    </dgm:pt>
    <dgm:pt modelId="{BE08E101-792F-4635-8F3D-04D4A97BE07C}" type="parTrans" cxnId="{5109BCF5-DCC3-4DEA-B6EA-051725EC1569}">
      <dgm:prSet/>
      <dgm:spPr/>
      <dgm:t>
        <a:bodyPr/>
        <a:lstStyle/>
        <a:p>
          <a:endParaRPr lang="en-AU"/>
        </a:p>
      </dgm:t>
    </dgm:pt>
    <dgm:pt modelId="{067198D4-7700-4818-9D7F-7223959CA3BE}" type="sibTrans" cxnId="{5109BCF5-DCC3-4DEA-B6EA-051725EC1569}">
      <dgm:prSet/>
      <dgm:spPr/>
      <dgm:t>
        <a:bodyPr/>
        <a:lstStyle/>
        <a:p>
          <a:endParaRPr lang="en-AU"/>
        </a:p>
      </dgm:t>
    </dgm:pt>
    <dgm:pt modelId="{58BCC5F4-B099-4ECA-ABAA-021DA8EED7B0}">
      <dgm:prSet custT="1"/>
      <dgm:spPr>
        <a:ln>
          <a:noFill/>
        </a:ln>
      </dgm:spPr>
      <dgm:t>
        <a:bodyPr/>
        <a:lstStyle/>
        <a:p>
          <a:pPr algn="l"/>
          <a:r>
            <a:rPr lang="en-AU" sz="1400" dirty="0">
              <a:latin typeface="Arial" panose="020B0604020202020204" pitchFamily="34" charset="0"/>
              <a:cs typeface="Arial" panose="020B0604020202020204" pitchFamily="34" charset="0"/>
            </a:rPr>
            <a:t>- Teachers formally observe these students to give a picture of their performance, interests, strengths and weaknesses.</a:t>
          </a:r>
        </a:p>
        <a:p>
          <a:pPr algn="l"/>
          <a:endParaRPr lang="en-A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D95A5-7378-4550-AFAC-10D340801CAA}" type="parTrans" cxnId="{52F00C10-D8CE-4D04-A253-5719D1DE67F0}">
      <dgm:prSet/>
      <dgm:spPr/>
      <dgm:t>
        <a:bodyPr/>
        <a:lstStyle/>
        <a:p>
          <a:endParaRPr lang="en-AU"/>
        </a:p>
      </dgm:t>
    </dgm:pt>
    <dgm:pt modelId="{536326FD-A5B8-4EDA-9A09-B49F0B172D59}" type="sibTrans" cxnId="{52F00C10-D8CE-4D04-A253-5719D1DE67F0}">
      <dgm:prSet/>
      <dgm:spPr/>
      <dgm:t>
        <a:bodyPr/>
        <a:lstStyle/>
        <a:p>
          <a:endParaRPr lang="en-AU"/>
        </a:p>
      </dgm:t>
    </dgm:pt>
    <dgm:pt modelId="{51E5662D-0D50-4C30-915F-A63FAE50EFE2}">
      <dgm:prSet custT="1"/>
      <dgm:spPr>
        <a:ln>
          <a:noFill/>
        </a:ln>
      </dgm:spPr>
      <dgm:t>
        <a:bodyPr/>
        <a:lstStyle/>
        <a:p>
          <a:pPr algn="l"/>
          <a:r>
            <a:rPr lang="en-AU" sz="1400" dirty="0">
              <a:latin typeface="Arial" panose="020B0604020202020204" pitchFamily="34" charset="0"/>
              <a:cs typeface="Arial" panose="020B0604020202020204" pitchFamily="34" charset="0"/>
            </a:rPr>
            <a:t>- Teachers evaluate the effectiveness of provisions already in place.</a:t>
          </a:r>
        </a:p>
        <a:p>
          <a:pPr algn="l"/>
          <a:endParaRPr lang="en-AU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AU" sz="1400" dirty="0">
              <a:latin typeface="Arial" panose="020B0604020202020204" pitchFamily="34" charset="0"/>
              <a:cs typeface="Arial" panose="020B0604020202020204" pitchFamily="34" charset="0"/>
            </a:rPr>
            <a:t>This is an ongoing process</a:t>
          </a:r>
          <a:r>
            <a:rPr lang="en-AU" sz="13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A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5FFE52-A430-404C-8600-50C4FB7EF14C}" type="parTrans" cxnId="{34888E98-0F29-4C70-B078-089AA2BC099D}">
      <dgm:prSet/>
      <dgm:spPr/>
      <dgm:t>
        <a:bodyPr/>
        <a:lstStyle/>
        <a:p>
          <a:endParaRPr lang="en-AU"/>
        </a:p>
      </dgm:t>
    </dgm:pt>
    <dgm:pt modelId="{0A2D6DBF-9EFC-41C0-BA83-53E48F976D8F}" type="sibTrans" cxnId="{34888E98-0F29-4C70-B078-089AA2BC099D}">
      <dgm:prSet/>
      <dgm:spPr/>
      <dgm:t>
        <a:bodyPr/>
        <a:lstStyle/>
        <a:p>
          <a:endParaRPr lang="en-AU"/>
        </a:p>
      </dgm:t>
    </dgm:pt>
    <dgm:pt modelId="{47B294FB-E2BD-41FA-9F44-FF57790D7900}" type="pres">
      <dgm:prSet presAssocID="{CEC0DCC7-1E27-469C-AB8B-FA589823784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2AD80E-129F-4C2A-A4A4-33AAF45BC875}" type="pres">
      <dgm:prSet presAssocID="{9D97C4C5-576E-4AA9-A5DE-91EE554F13E3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E8ED9-6AD1-4D6C-B7FF-3D3A8D49FF41}" type="pres">
      <dgm:prSet presAssocID="{9D97C4C5-576E-4AA9-A5DE-91EE554F13E3}" presName="childText1" presStyleLbl="solidAlignAcc1" presStyleIdx="0" presStyleCnt="3" custLinFactNeighborY="-41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3782F-957B-46F1-8C40-E5C18BE8B8F9}" type="pres">
      <dgm:prSet presAssocID="{C9691814-C260-42B9-9BB7-77F8B7D8ED5F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2BED6-4459-415D-A318-233F44902992}" type="pres">
      <dgm:prSet presAssocID="{C9691814-C260-42B9-9BB7-77F8B7D8ED5F}" presName="childText2" presStyleLbl="solidAlignAcc1" presStyleIdx="1" presStyleCnt="3" custScaleY="130620" custLinFactNeighborY="143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1C176-7896-4130-B967-77B19204EF00}" type="pres">
      <dgm:prSet presAssocID="{CD15DFB6-F608-49C9-B698-08C962E6B2B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8EFC2-E0A8-4790-A198-2B5B2BD6EE10}" type="pres">
      <dgm:prSet presAssocID="{CD15DFB6-F608-49C9-B698-08C962E6B2B8}" presName="childText3" presStyleLbl="solidAlignAcc1" presStyleIdx="2" presStyleCnt="3" custScaleY="115207" custLinFactNeighborX="-422" custLinFactNeighborY="111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7E50A7-AAF9-4ED3-84C3-67A015633FFE}" srcId="{9D97C4C5-576E-4AA9-A5DE-91EE554F13E3}" destId="{F0DC2CB4-F2E1-413B-8979-0DEB2A37D5C2}" srcOrd="0" destOrd="0" parTransId="{8640034B-7663-4948-96B5-46D07305C6A9}" sibTransId="{A55346E5-D5E5-4638-8E7D-D025AC3EFE6D}"/>
    <dgm:cxn modelId="{125C8179-6FB3-4C46-BD6D-C83A93395620}" srcId="{C9691814-C260-42B9-9BB7-77F8B7D8ED5F}" destId="{872F6A9F-3525-479C-AD86-F4570BFD6A7D}" srcOrd="3" destOrd="0" parTransId="{7C2CCF7B-073D-4E4C-85E4-CE706BCC0743}" sibTransId="{EAA329B4-812C-46A4-80DD-00AA7CEF7BCD}"/>
    <dgm:cxn modelId="{53870B6A-CC12-48D9-9819-6A4CF792CA4C}" srcId="{C9691814-C260-42B9-9BB7-77F8B7D8ED5F}" destId="{3B450D0F-9D89-4CB7-A771-79E3E131B1AE}" srcOrd="0" destOrd="0" parTransId="{46872B60-58AA-45B6-BC3A-88D25C931ECB}" sibTransId="{DA084D63-3A2B-45AC-A74F-5B8F7EF0E799}"/>
    <dgm:cxn modelId="{A8E76B7C-FE13-4350-A111-793E5305838D}" type="presOf" srcId="{F0DC2CB4-F2E1-413B-8979-0DEB2A37D5C2}" destId="{12CE8ED9-6AD1-4D6C-B7FF-3D3A8D49FF41}" srcOrd="0" destOrd="0" presId="urn:microsoft.com/office/officeart/2009/3/layout/IncreasingArrowsProcess"/>
    <dgm:cxn modelId="{451C5260-AC44-4989-8404-80FB67E56F12}" type="presOf" srcId="{6074C290-7A95-457E-A5CE-C6C3EB7FDC2F}" destId="{5DA2BED6-4459-415D-A318-233F44902992}" srcOrd="0" destOrd="2" presId="urn:microsoft.com/office/officeart/2009/3/layout/IncreasingArrowsProcess"/>
    <dgm:cxn modelId="{DF236D41-CDB5-4CD9-A4DA-FF9C47791773}" type="presOf" srcId="{58BCC5F4-B099-4ECA-ABAA-021DA8EED7B0}" destId="{F7A8EFC2-E0A8-4790-A198-2B5B2BD6EE10}" srcOrd="0" destOrd="1" presId="urn:microsoft.com/office/officeart/2009/3/layout/IncreasingArrowsProcess"/>
    <dgm:cxn modelId="{CEC1A50D-EB0F-4467-959C-EFBF149E20A0}" srcId="{CD15DFB6-F608-49C9-B698-08C962E6B2B8}" destId="{CEB84DC8-84DE-46A0-8F78-E5DB7F77008F}" srcOrd="0" destOrd="0" parTransId="{7ED7D274-CEDC-459F-9990-864671142DC5}" sibTransId="{544D4AE5-A814-49F9-BBE7-6AE61E85F815}"/>
    <dgm:cxn modelId="{5393EEB1-C52D-4985-8743-E1D1E502595B}" srcId="{CEC0DCC7-1E27-469C-AB8B-FA589823784F}" destId="{9D97C4C5-576E-4AA9-A5DE-91EE554F13E3}" srcOrd="0" destOrd="0" parTransId="{DACB4720-A067-476B-A673-8E74CBD07239}" sibTransId="{13D873CD-29CF-4CCD-90EE-47D7A8E67BDD}"/>
    <dgm:cxn modelId="{7BC218E1-C784-4C67-A89D-C5F003D97440}" type="presOf" srcId="{3B450D0F-9D89-4CB7-A771-79E3E131B1AE}" destId="{5DA2BED6-4459-415D-A318-233F44902992}" srcOrd="0" destOrd="0" presId="urn:microsoft.com/office/officeart/2009/3/layout/IncreasingArrowsProcess"/>
    <dgm:cxn modelId="{BE3C1835-98C4-41BB-BDBD-52C63B29DD55}" type="presOf" srcId="{5F707AFB-9565-43A9-93CB-E15CB519597D}" destId="{5DA2BED6-4459-415D-A318-233F44902992}" srcOrd="0" destOrd="4" presId="urn:microsoft.com/office/officeart/2009/3/layout/IncreasingArrowsProcess"/>
    <dgm:cxn modelId="{40CD1588-2EA8-4410-ACB6-793FD073259E}" type="presOf" srcId="{4E8CA14F-CBC3-4BC1-BA1F-DA2D8DE98E44}" destId="{5DA2BED6-4459-415D-A318-233F44902992}" srcOrd="0" destOrd="1" presId="urn:microsoft.com/office/officeart/2009/3/layout/IncreasingArrowsProcess"/>
    <dgm:cxn modelId="{D3B95132-83A9-4BBC-9DC1-7BF2FEC1FC5D}" srcId="{C9691814-C260-42B9-9BB7-77F8B7D8ED5F}" destId="{6074C290-7A95-457E-A5CE-C6C3EB7FDC2F}" srcOrd="2" destOrd="0" parTransId="{BDC88933-04F5-4821-A1E7-E5665B370715}" sibTransId="{C28B1790-C99D-44B1-A346-365D760A0578}"/>
    <dgm:cxn modelId="{551DED6D-7209-45FB-A8A3-E55796E333DF}" srcId="{CEC0DCC7-1E27-469C-AB8B-FA589823784F}" destId="{C9691814-C260-42B9-9BB7-77F8B7D8ED5F}" srcOrd="1" destOrd="0" parTransId="{DADA40FC-D188-4806-AAE7-3E3C2FB08A08}" sibTransId="{1E53E152-6424-4C7A-8A65-07F26BB5D572}"/>
    <dgm:cxn modelId="{28F16F9A-0EEE-402F-85AA-AEA6A6020F99}" type="presOf" srcId="{CD15DFB6-F608-49C9-B698-08C962E6B2B8}" destId="{EAF1C176-7896-4130-B967-77B19204EF00}" srcOrd="0" destOrd="0" presId="urn:microsoft.com/office/officeart/2009/3/layout/IncreasingArrowsProcess"/>
    <dgm:cxn modelId="{93532AD7-D0F0-4E91-BD42-D978DE1D4779}" type="presOf" srcId="{51E5662D-0D50-4C30-915F-A63FAE50EFE2}" destId="{F7A8EFC2-E0A8-4790-A198-2B5B2BD6EE10}" srcOrd="0" destOrd="2" presId="urn:microsoft.com/office/officeart/2009/3/layout/IncreasingArrowsProcess"/>
    <dgm:cxn modelId="{30D11654-3C9E-4001-957D-6658C15A45A7}" srcId="{9D97C4C5-576E-4AA9-A5DE-91EE554F13E3}" destId="{320E9F01-DD30-455C-8AA2-66BDCC8A36A3}" srcOrd="1" destOrd="0" parTransId="{99A3732F-6513-481A-BBD0-0E9AFE78D21A}" sibTransId="{A2A46235-E215-495E-858E-C0F41E340F13}"/>
    <dgm:cxn modelId="{640BD65A-48FE-482A-B57B-24EC00E6B500}" srcId="{C9691814-C260-42B9-9BB7-77F8B7D8ED5F}" destId="{4E8CA14F-CBC3-4BC1-BA1F-DA2D8DE98E44}" srcOrd="1" destOrd="0" parTransId="{363D910B-2449-4F04-B46D-A7395104E80F}" sibTransId="{558058D6-5694-40BC-B589-94527C6788EB}"/>
    <dgm:cxn modelId="{13ABB777-BA3F-47BD-94B0-8DEF5DF4822C}" type="presOf" srcId="{320E9F01-DD30-455C-8AA2-66BDCC8A36A3}" destId="{12CE8ED9-6AD1-4D6C-B7FF-3D3A8D49FF41}" srcOrd="0" destOrd="1" presId="urn:microsoft.com/office/officeart/2009/3/layout/IncreasingArrowsProcess"/>
    <dgm:cxn modelId="{5109BCF5-DCC3-4DEA-B6EA-051725EC1569}" srcId="{C9691814-C260-42B9-9BB7-77F8B7D8ED5F}" destId="{5F707AFB-9565-43A9-93CB-E15CB519597D}" srcOrd="4" destOrd="0" parTransId="{BE08E101-792F-4635-8F3D-04D4A97BE07C}" sibTransId="{067198D4-7700-4818-9D7F-7223959CA3BE}"/>
    <dgm:cxn modelId="{B5208ED9-B062-430B-A897-635AAE5653B8}" type="presOf" srcId="{872F6A9F-3525-479C-AD86-F4570BFD6A7D}" destId="{5DA2BED6-4459-415D-A318-233F44902992}" srcOrd="0" destOrd="3" presId="urn:microsoft.com/office/officeart/2009/3/layout/IncreasingArrowsProcess"/>
    <dgm:cxn modelId="{D8CC0FA0-F71E-4A3A-A39E-1873BE779054}" srcId="{CEC0DCC7-1E27-469C-AB8B-FA589823784F}" destId="{CD15DFB6-F608-49C9-B698-08C962E6B2B8}" srcOrd="2" destOrd="0" parTransId="{77DC5ABA-9430-40D4-ABD1-CA60B3510BD1}" sibTransId="{8B1DAB85-A289-4789-AD32-6D5CE1CA69B6}"/>
    <dgm:cxn modelId="{99A69EE1-087D-4BCB-80C3-3EBD5A184A4F}" type="presOf" srcId="{9D97C4C5-576E-4AA9-A5DE-91EE554F13E3}" destId="{242AD80E-129F-4C2A-A4A4-33AAF45BC875}" srcOrd="0" destOrd="0" presId="urn:microsoft.com/office/officeart/2009/3/layout/IncreasingArrowsProcess"/>
    <dgm:cxn modelId="{52F00C10-D8CE-4D04-A253-5719D1DE67F0}" srcId="{CD15DFB6-F608-49C9-B698-08C962E6B2B8}" destId="{58BCC5F4-B099-4ECA-ABAA-021DA8EED7B0}" srcOrd="1" destOrd="0" parTransId="{3CAD95A5-7378-4550-AFAC-10D340801CAA}" sibTransId="{536326FD-A5B8-4EDA-9A09-B49F0B172D59}"/>
    <dgm:cxn modelId="{3EF7DD76-E9BB-4F31-8190-9D5A598B916A}" type="presOf" srcId="{CEB84DC8-84DE-46A0-8F78-E5DB7F77008F}" destId="{F7A8EFC2-E0A8-4790-A198-2B5B2BD6EE10}" srcOrd="0" destOrd="0" presId="urn:microsoft.com/office/officeart/2009/3/layout/IncreasingArrowsProcess"/>
    <dgm:cxn modelId="{F260460B-2DEC-44B3-BB15-1E57CB400591}" type="presOf" srcId="{CEC0DCC7-1E27-469C-AB8B-FA589823784F}" destId="{47B294FB-E2BD-41FA-9F44-FF57790D7900}" srcOrd="0" destOrd="0" presId="urn:microsoft.com/office/officeart/2009/3/layout/IncreasingArrowsProcess"/>
    <dgm:cxn modelId="{34888E98-0F29-4C70-B078-089AA2BC099D}" srcId="{CD15DFB6-F608-49C9-B698-08C962E6B2B8}" destId="{51E5662D-0D50-4C30-915F-A63FAE50EFE2}" srcOrd="2" destOrd="0" parTransId="{D95FFE52-A430-404C-8600-50C4FB7EF14C}" sibTransId="{0A2D6DBF-9EFC-41C0-BA83-53E48F976D8F}"/>
    <dgm:cxn modelId="{94864183-A701-4D6A-97CC-65D5B8573999}" type="presOf" srcId="{C9691814-C260-42B9-9BB7-77F8B7D8ED5F}" destId="{33B3782F-957B-46F1-8C40-E5C18BE8B8F9}" srcOrd="0" destOrd="0" presId="urn:microsoft.com/office/officeart/2009/3/layout/IncreasingArrowsProcess"/>
    <dgm:cxn modelId="{61414E28-05D2-4C63-8F88-C6AA421F073D}" type="presParOf" srcId="{47B294FB-E2BD-41FA-9F44-FF57790D7900}" destId="{242AD80E-129F-4C2A-A4A4-33AAF45BC875}" srcOrd="0" destOrd="0" presId="urn:microsoft.com/office/officeart/2009/3/layout/IncreasingArrowsProcess"/>
    <dgm:cxn modelId="{8B8F54BF-DD6D-4E0E-9156-5290FA65A39F}" type="presParOf" srcId="{47B294FB-E2BD-41FA-9F44-FF57790D7900}" destId="{12CE8ED9-6AD1-4D6C-B7FF-3D3A8D49FF41}" srcOrd="1" destOrd="0" presId="urn:microsoft.com/office/officeart/2009/3/layout/IncreasingArrowsProcess"/>
    <dgm:cxn modelId="{7B2396E6-5CB5-4020-9702-FEC4A94B3BC2}" type="presParOf" srcId="{47B294FB-E2BD-41FA-9F44-FF57790D7900}" destId="{33B3782F-957B-46F1-8C40-E5C18BE8B8F9}" srcOrd="2" destOrd="0" presId="urn:microsoft.com/office/officeart/2009/3/layout/IncreasingArrowsProcess"/>
    <dgm:cxn modelId="{18B57C67-A67B-46B9-B295-DD62B33B5326}" type="presParOf" srcId="{47B294FB-E2BD-41FA-9F44-FF57790D7900}" destId="{5DA2BED6-4459-415D-A318-233F44902992}" srcOrd="3" destOrd="0" presId="urn:microsoft.com/office/officeart/2009/3/layout/IncreasingArrowsProcess"/>
    <dgm:cxn modelId="{65095E62-E517-4F95-81F4-76B4E755AAB0}" type="presParOf" srcId="{47B294FB-E2BD-41FA-9F44-FF57790D7900}" destId="{EAF1C176-7896-4130-B967-77B19204EF00}" srcOrd="4" destOrd="0" presId="urn:microsoft.com/office/officeart/2009/3/layout/IncreasingArrowsProcess"/>
    <dgm:cxn modelId="{F73AD77E-0B2D-4B4E-B4CE-E5A7D230251F}" type="presParOf" srcId="{47B294FB-E2BD-41FA-9F44-FF57790D7900}" destId="{F7A8EFC2-E0A8-4790-A198-2B5B2BD6EE1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AD80E-129F-4C2A-A4A4-33AAF45BC875}">
      <dsp:nvSpPr>
        <dsp:cNvPr id="0" name=""/>
        <dsp:cNvSpPr/>
      </dsp:nvSpPr>
      <dsp:spPr>
        <a:xfrm>
          <a:off x="25321" y="202060"/>
          <a:ext cx="8731480" cy="12716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187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/>
            <a:t>Nomination</a:t>
          </a:r>
        </a:p>
      </dsp:txBody>
      <dsp:txXfrm>
        <a:off x="25321" y="519969"/>
        <a:ext cx="8413571" cy="635818"/>
      </dsp:txXfrm>
    </dsp:sp>
    <dsp:sp modelId="{12CE8ED9-6AD1-4D6C-B7FF-3D3A8D49FF41}">
      <dsp:nvSpPr>
        <dsp:cNvPr id="0" name=""/>
        <dsp:cNvSpPr/>
      </dsp:nvSpPr>
      <dsp:spPr>
        <a:xfrm>
          <a:off x="25321" y="1080109"/>
          <a:ext cx="2689295" cy="24496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latin typeface="Arial" panose="020B0604020202020204" pitchFamily="34" charset="0"/>
              <a:cs typeface="Arial" panose="020B0604020202020204" pitchFamily="34" charset="0"/>
            </a:rPr>
            <a:t>- Nomination of students through parent nominations and  teacher nominations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latin typeface="Arial" panose="020B0604020202020204" pitchFamily="34" charset="0"/>
              <a:cs typeface="Arial" panose="020B0604020202020204" pitchFamily="34" charset="0"/>
            </a:rPr>
            <a:t>- Collection of information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latin typeface="Arial" panose="020B0604020202020204" pitchFamily="34" charset="0"/>
              <a:cs typeface="Arial" panose="020B0604020202020204" pitchFamily="34" charset="0"/>
            </a:rPr>
            <a:t>  (E.g. teacher screeners)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i="1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AU" sz="1400" i="0" kern="1200" dirty="0">
              <a:latin typeface="Arial" panose="020B0604020202020204" pitchFamily="34" charset="0"/>
              <a:cs typeface="Arial" panose="020B0604020202020204" pitchFamily="34" charset="0"/>
            </a:rPr>
            <a:t>SUBJECTIVE measures</a:t>
          </a:r>
        </a:p>
      </dsp:txBody>
      <dsp:txXfrm>
        <a:off x="25321" y="1080109"/>
        <a:ext cx="2689295" cy="2449639"/>
      </dsp:txXfrm>
    </dsp:sp>
    <dsp:sp modelId="{33B3782F-957B-46F1-8C40-E5C18BE8B8F9}">
      <dsp:nvSpPr>
        <dsp:cNvPr id="0" name=""/>
        <dsp:cNvSpPr/>
      </dsp:nvSpPr>
      <dsp:spPr>
        <a:xfrm>
          <a:off x="2714617" y="625939"/>
          <a:ext cx="6042184" cy="12716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187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/>
            <a:t>Screening</a:t>
          </a:r>
        </a:p>
      </dsp:txBody>
      <dsp:txXfrm>
        <a:off x="2714617" y="943848"/>
        <a:ext cx="5724275" cy="635818"/>
      </dsp:txXfrm>
    </dsp:sp>
    <dsp:sp modelId="{5DA2BED6-4459-415D-A318-233F44902992}">
      <dsp:nvSpPr>
        <dsp:cNvPr id="0" name=""/>
        <dsp:cNvSpPr/>
      </dsp:nvSpPr>
      <dsp:spPr>
        <a:xfrm>
          <a:off x="2714617" y="1584165"/>
          <a:ext cx="2689295" cy="3199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latin typeface="Arial" panose="020B0604020202020204" pitchFamily="34" charset="0"/>
              <a:cs typeface="Arial" panose="020B0604020202020204" pitchFamily="34" charset="0"/>
            </a:rPr>
            <a:t>- Use of a combination of measures of potential </a:t>
          </a:r>
          <a:r>
            <a:rPr lang="en-AU" sz="1400" i="1" kern="1200" dirty="0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AU" sz="1400" i="0" kern="1200" dirty="0">
              <a:latin typeface="Arial" panose="020B0604020202020204" pitchFamily="34" charset="0"/>
              <a:cs typeface="Arial" panose="020B0604020202020204" pitchFamily="34" charset="0"/>
            </a:rPr>
            <a:t> performance.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latin typeface="Arial" panose="020B0604020202020204" pitchFamily="34" charset="0"/>
              <a:cs typeface="Arial" panose="020B0604020202020204" pitchFamily="34" charset="0"/>
            </a:rPr>
            <a:t>-  Ability tests are useful for assessing potential, achievement and performance.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latin typeface="Arial" panose="020B0604020202020204" pitchFamily="34" charset="0"/>
              <a:cs typeface="Arial" panose="020B0604020202020204" pitchFamily="34" charset="0"/>
            </a:rPr>
            <a:t>- Use of standardised tests, off-level tests, IQ assessments (where available)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i="0" kern="1200" dirty="0">
              <a:latin typeface="Arial" panose="020B0604020202020204" pitchFamily="34" charset="0"/>
              <a:cs typeface="Arial" panose="020B0604020202020204" pitchFamily="34" charset="0"/>
            </a:rPr>
            <a:t>- OBJECTIVE measures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i="0" kern="1200" dirty="0">
              <a:latin typeface="Arial" panose="020B0604020202020204" pitchFamily="34" charset="0"/>
              <a:cs typeface="Arial" panose="020B0604020202020204" pitchFamily="34" charset="0"/>
            </a:rPr>
            <a:t>-AGAT (general ability)</a:t>
          </a:r>
        </a:p>
      </dsp:txBody>
      <dsp:txXfrm>
        <a:off x="2714617" y="1584165"/>
        <a:ext cx="2689295" cy="3199719"/>
      </dsp:txXfrm>
    </dsp:sp>
    <dsp:sp modelId="{EAF1C176-7896-4130-B967-77B19204EF00}">
      <dsp:nvSpPr>
        <dsp:cNvPr id="0" name=""/>
        <dsp:cNvSpPr/>
      </dsp:nvSpPr>
      <dsp:spPr>
        <a:xfrm>
          <a:off x="5403913" y="1049818"/>
          <a:ext cx="3352888" cy="12716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187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/>
            <a:t>Monitoring</a:t>
          </a:r>
        </a:p>
      </dsp:txBody>
      <dsp:txXfrm>
        <a:off x="5403913" y="1367727"/>
        <a:ext cx="3034979" cy="635818"/>
      </dsp:txXfrm>
    </dsp:sp>
    <dsp:sp modelId="{F7A8EFC2-E0A8-4790-A198-2B5B2BD6EE10}">
      <dsp:nvSpPr>
        <dsp:cNvPr id="0" name=""/>
        <dsp:cNvSpPr/>
      </dsp:nvSpPr>
      <dsp:spPr>
        <a:xfrm>
          <a:off x="5392564" y="2048961"/>
          <a:ext cx="2689295" cy="27808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latin typeface="Arial" panose="020B0604020202020204" pitchFamily="34" charset="0"/>
              <a:cs typeface="Arial" panose="020B0604020202020204" pitchFamily="34" charset="0"/>
            </a:rPr>
            <a:t>- Analysis of data and development of a plan of action for GAT students.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latin typeface="Arial" panose="020B0604020202020204" pitchFamily="34" charset="0"/>
              <a:cs typeface="Arial" panose="020B0604020202020204" pitchFamily="34" charset="0"/>
            </a:rPr>
            <a:t>- Teachers formally observe these students to give a picture of their performance, interests, strengths and weaknesses.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latin typeface="Arial" panose="020B0604020202020204" pitchFamily="34" charset="0"/>
              <a:cs typeface="Arial" panose="020B0604020202020204" pitchFamily="34" charset="0"/>
            </a:rPr>
            <a:t>- Teachers evaluate the effectiveness of provisions already in place.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>
              <a:latin typeface="Arial" panose="020B0604020202020204" pitchFamily="34" charset="0"/>
              <a:cs typeface="Arial" panose="020B0604020202020204" pitchFamily="34" charset="0"/>
            </a:rPr>
            <a:t>This is an ongoing process</a:t>
          </a:r>
          <a:r>
            <a:rPr lang="en-AU" sz="13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A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2564" y="2048961"/>
        <a:ext cx="2689295" cy="2780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1E46D842-ECC0-4682-A4F9-504A3104A619}" type="datetimeFigureOut">
              <a:rPr lang="en-AU" smtClean="0"/>
              <a:t>25/11/2019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6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9" y="9440646"/>
            <a:ext cx="2949786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17BC309C-5F7D-4258-A37F-BA4ABEDF150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819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9601AD8F-988D-401A-8D57-B367E9A023EF}" type="datetimeFigureOut">
              <a:rPr lang="en-AU" smtClean="0"/>
              <a:t>25/11/2019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D14C0029-4C2C-4738-B2DD-B524F9CA4B5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357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0029-4C2C-4738-B2DD-B524F9CA4B53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5339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0029-4C2C-4738-B2DD-B524F9CA4B53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9416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97">
              <a:defRPr/>
            </a:pP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0029-4C2C-4738-B2DD-B524F9CA4B53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7886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0029-4C2C-4738-B2DD-B524F9CA4B53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6149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0029-4C2C-4738-B2DD-B524F9CA4B53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3032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0029-4C2C-4738-B2DD-B524F9CA4B53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4248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endParaRPr lang="en-AU" baseline="0" dirty="0"/>
          </a:p>
          <a:p>
            <a:endParaRPr lang="en-AU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0029-4C2C-4738-B2DD-B524F9CA4B53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01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0029-4C2C-4738-B2DD-B524F9CA4B53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0654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endParaRPr lang="en-AU" baseline="0" dirty="0"/>
          </a:p>
          <a:p>
            <a:pPr marL="0" indent="0"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0029-4C2C-4738-B2DD-B524F9CA4B53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053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0029-4C2C-4738-B2DD-B524F9CA4B53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06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0029-4C2C-4738-B2DD-B524F9CA4B53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642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0029-4C2C-4738-B2DD-B524F9CA4B53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6391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0029-4C2C-4738-B2DD-B524F9CA4B53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9756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0029-4C2C-4738-B2DD-B524F9CA4B53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0330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0029-4C2C-4738-B2DD-B524F9CA4B53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159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3FF9-627F-4DC9-896E-C46D9CBA1A0A}" type="datetimeFigureOut">
              <a:rPr lang="en-AU" smtClean="0"/>
              <a:t>25/11/2019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107-B786-4B40-8E26-4723F0DEA797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20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3FF9-627F-4DC9-896E-C46D9CBA1A0A}" type="datetimeFigureOut">
              <a:rPr lang="en-AU" smtClean="0"/>
              <a:t>25/11/2019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107-B786-4B40-8E26-4723F0DEA79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168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3FF9-627F-4DC9-896E-C46D9CBA1A0A}" type="datetimeFigureOut">
              <a:rPr lang="en-AU" smtClean="0"/>
              <a:t>25/11/2019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107-B786-4B40-8E26-4723F0DEA79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060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3FF9-627F-4DC9-896E-C46D9CBA1A0A}" type="datetimeFigureOut">
              <a:rPr lang="en-AU" smtClean="0"/>
              <a:t>25/11/2019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107-B786-4B40-8E26-4723F0DEA79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974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3FF9-627F-4DC9-896E-C46D9CBA1A0A}" type="datetimeFigureOut">
              <a:rPr lang="en-AU" smtClean="0"/>
              <a:t>25/11/2019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107-B786-4B40-8E26-4723F0DEA797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46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3FF9-627F-4DC9-896E-C46D9CBA1A0A}" type="datetimeFigureOut">
              <a:rPr lang="en-AU" smtClean="0"/>
              <a:t>25/11/2019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107-B786-4B40-8E26-4723F0DEA79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744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3FF9-627F-4DC9-896E-C46D9CBA1A0A}" type="datetimeFigureOut">
              <a:rPr lang="en-AU" smtClean="0"/>
              <a:t>25/11/2019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107-B786-4B40-8E26-4723F0DEA79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361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3FF9-627F-4DC9-896E-C46D9CBA1A0A}" type="datetimeFigureOut">
              <a:rPr lang="en-AU" smtClean="0"/>
              <a:t>25/11/2019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107-B786-4B40-8E26-4723F0DEA79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279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3FF9-627F-4DC9-896E-C46D9CBA1A0A}" type="datetimeFigureOut">
              <a:rPr lang="en-AU" smtClean="0"/>
              <a:t>25/11/2019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107-B786-4B40-8E26-4723F0DEA79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861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5323FF9-627F-4DC9-896E-C46D9CBA1A0A}" type="datetimeFigureOut">
              <a:rPr lang="en-AU" smtClean="0"/>
              <a:t>25/11/2019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715107-B786-4B40-8E26-4723F0DEA79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089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3FF9-627F-4DC9-896E-C46D9CBA1A0A}" type="datetimeFigureOut">
              <a:rPr lang="en-AU" smtClean="0"/>
              <a:t>25/11/2019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107-B786-4B40-8E26-4723F0DEA79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471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5323FF9-627F-4DC9-896E-C46D9CBA1A0A}" type="datetimeFigureOut">
              <a:rPr lang="en-AU" smtClean="0"/>
              <a:t>25/11/2019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715107-B786-4B40-8E26-4723F0DEA797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7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hotos/feedbac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hotos/feedbac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education.nsw.gov.au/teaching-and-learning/high-potential-and-gifted-education/video-what-do-we-mean-by-high-potential-and-gifted-student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AU" sz="7200" dirty="0">
                <a:latin typeface="Segoe UI Light" panose="020B0502040204020203" pitchFamily="34" charset="0"/>
                <a:cs typeface="Segoe UI Light" panose="020B0502040204020203" pitchFamily="34" charset="0"/>
              </a:rPr>
              <a:t>Gifted and Talented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Stage 3, 2020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7174"/>
          <a:stretch/>
        </p:blipFill>
        <p:spPr>
          <a:xfrm>
            <a:off x="6530546" y="4653136"/>
            <a:ext cx="2593428" cy="1623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422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0051"/>
            <a:ext cx="7704856" cy="946701"/>
          </a:xfrm>
        </p:spPr>
        <p:txBody>
          <a:bodyPr/>
          <a:lstStyle/>
          <a:p>
            <a:r>
              <a:rPr lang="en-AU" dirty="0"/>
              <a:t>Identification Strategies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174"/>
          <a:stretch/>
        </p:blipFill>
        <p:spPr>
          <a:xfrm>
            <a:off x="8025532" y="5589240"/>
            <a:ext cx="1098441" cy="687802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475619"/>
              </p:ext>
            </p:extLst>
          </p:nvPr>
        </p:nvGraphicFramePr>
        <p:xfrm>
          <a:off x="331573" y="908720"/>
          <a:ext cx="8782123" cy="482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86211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Eligibility and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All</a:t>
            </a:r>
            <a:r>
              <a:rPr lang="en-AU" dirty="0"/>
              <a:t> students currently enrolled in Years 4 and 5 will be considered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174"/>
          <a:stretch/>
        </p:blipFill>
        <p:spPr>
          <a:xfrm>
            <a:off x="8025532" y="5589240"/>
            <a:ext cx="1098441" cy="6878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t="4369" r="4561" b="5604"/>
          <a:stretch/>
        </p:blipFill>
        <p:spPr>
          <a:xfrm rot="1868100">
            <a:off x="5150057" y="2684477"/>
            <a:ext cx="2868001" cy="2952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3068960"/>
            <a:ext cx="3767655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10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594" y="538083"/>
            <a:ext cx="7543800" cy="1090717"/>
          </a:xfrm>
        </p:spPr>
        <p:txBody>
          <a:bodyPr/>
          <a:lstStyle/>
          <a:p>
            <a:r>
              <a:rPr lang="en-AU" dirty="0"/>
              <a:t>Classroom teacher for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5252316"/>
            <a:ext cx="6264696" cy="840980"/>
          </a:xfrm>
        </p:spPr>
        <p:txBody>
          <a:bodyPr>
            <a:noAutofit/>
          </a:bodyPr>
          <a:lstStyle/>
          <a:p>
            <a:endParaRPr lang="en-AU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12" y="1929284"/>
            <a:ext cx="4139328" cy="322790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5252316"/>
            <a:ext cx="2160240" cy="8409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050" dirty="0"/>
          </a:p>
          <a:p>
            <a:endParaRPr lang="en-AU" sz="10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12979" b="7592"/>
          <a:stretch/>
        </p:blipFill>
        <p:spPr>
          <a:xfrm>
            <a:off x="1763688" y="2060848"/>
            <a:ext cx="2440102" cy="1610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t="3946" r="12116" b="19630"/>
          <a:stretch/>
        </p:blipFill>
        <p:spPr>
          <a:xfrm>
            <a:off x="395536" y="3298494"/>
            <a:ext cx="231157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9645"/>
            <a:ext cx="5976664" cy="1691163"/>
          </a:xfrm>
        </p:spPr>
        <p:txBody>
          <a:bodyPr>
            <a:normAutofit/>
          </a:bodyPr>
          <a:lstStyle/>
          <a:p>
            <a:r>
              <a:rPr lang="en-AU" sz="3600" dirty="0"/>
              <a:t>How have you found this class?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53912"/>
            <a:ext cx="8064896" cy="4311392"/>
          </a:xfrm>
        </p:spPr>
        <p:txBody>
          <a:bodyPr>
            <a:noAutofit/>
          </a:bodyPr>
          <a:lstStyle/>
          <a:p>
            <a:pPr marL="201168" lvl="1" indent="0">
              <a:buNone/>
            </a:pPr>
            <a:r>
              <a:rPr lang="en-AU" sz="1600" dirty="0">
                <a:solidFill>
                  <a:srgbClr val="FF0000"/>
                </a:solidFill>
              </a:rPr>
              <a:t>10/10 because of all the opportunities I have and </a:t>
            </a:r>
            <a:r>
              <a:rPr lang="en-AU" sz="1600" b="1" dirty="0">
                <a:solidFill>
                  <a:srgbClr val="FF0000"/>
                </a:solidFill>
              </a:rPr>
              <a:t>lots of things that I love to learn about </a:t>
            </a:r>
            <a:r>
              <a:rPr lang="en-AU" sz="1600" dirty="0">
                <a:solidFill>
                  <a:srgbClr val="FF0000"/>
                </a:solidFill>
              </a:rPr>
              <a:t>here.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9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AU" sz="1600" dirty="0">
                <a:solidFill>
                  <a:srgbClr val="FF6600"/>
                </a:solidFill>
              </a:rPr>
              <a:t>I enjoy being pushed to the maximum. If I were in another class I think I would feel like I could be doing more. I feel you have </a:t>
            </a:r>
            <a:r>
              <a:rPr lang="en-AU" sz="1600" b="1" dirty="0">
                <a:solidFill>
                  <a:srgbClr val="FF6600"/>
                </a:solidFill>
              </a:rPr>
              <a:t>understood that all of us are above average and haven’t treated like we know nothing</a:t>
            </a:r>
            <a:r>
              <a:rPr lang="en-AU" sz="1600" dirty="0">
                <a:solidFill>
                  <a:srgbClr val="FF6600"/>
                </a:solidFill>
              </a:rPr>
              <a:t>; instead you have made sure we are learning new things, even if they are above the average level.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800" dirty="0">
              <a:solidFill>
                <a:srgbClr val="FF6600"/>
              </a:solidFill>
            </a:endParaRPr>
          </a:p>
          <a:p>
            <a:pPr marL="201168" lvl="1" indent="0">
              <a:buNone/>
            </a:pPr>
            <a:r>
              <a:rPr lang="en-AU" sz="1600" dirty="0">
                <a:solidFill>
                  <a:srgbClr val="7030A0"/>
                </a:solidFill>
              </a:rPr>
              <a:t>I really like this class </a:t>
            </a:r>
            <a:r>
              <a:rPr lang="en-AU" sz="1600" b="1" dirty="0">
                <a:solidFill>
                  <a:srgbClr val="7030A0"/>
                </a:solidFill>
              </a:rPr>
              <a:t>because of the challenge</a:t>
            </a:r>
            <a:r>
              <a:rPr lang="en-AU" sz="1600" dirty="0">
                <a:solidFill>
                  <a:srgbClr val="7030A0"/>
                </a:solidFill>
              </a:rPr>
              <a:t>; I can </a:t>
            </a:r>
            <a:r>
              <a:rPr lang="en-AU" sz="1600" b="1" dirty="0">
                <a:solidFill>
                  <a:srgbClr val="7030A0"/>
                </a:solidFill>
              </a:rPr>
              <a:t>try new things</a:t>
            </a:r>
            <a:r>
              <a:rPr lang="en-AU" sz="1600" dirty="0">
                <a:solidFill>
                  <a:srgbClr val="7030A0"/>
                </a:solidFill>
              </a:rPr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8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The same classmates mean that you don’t need to spend as much time getting to know new people at the start of the year so </a:t>
            </a:r>
            <a:r>
              <a:rPr lang="en-AU" sz="1600" b="1" dirty="0">
                <a:solidFill>
                  <a:srgbClr val="0070C0"/>
                </a:solidFill>
              </a:rPr>
              <a:t>you can focus on classwork</a:t>
            </a:r>
            <a:r>
              <a:rPr lang="en-AU" sz="1600" dirty="0">
                <a:solidFill>
                  <a:srgbClr val="0070C0"/>
                </a:solidFill>
              </a:rPr>
              <a:t>. The project-based approach to learning allows us to </a:t>
            </a:r>
            <a:r>
              <a:rPr lang="en-AU" sz="1600" b="1" dirty="0">
                <a:solidFill>
                  <a:srgbClr val="0070C0"/>
                </a:solidFill>
              </a:rPr>
              <a:t>learn and enhance our skills at our own desired field of study</a:t>
            </a:r>
            <a:r>
              <a:rPr lang="en-AU" sz="1600" dirty="0">
                <a:solidFill>
                  <a:srgbClr val="0070C0"/>
                </a:solidFill>
              </a:rPr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8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AU" sz="1600" dirty="0">
                <a:solidFill>
                  <a:srgbClr val="00B050"/>
                </a:solidFill>
              </a:rPr>
              <a:t>At first, I thought Year 5s would slow us down but it turns out that they are </a:t>
            </a:r>
            <a:r>
              <a:rPr lang="en-AU" sz="1600" b="1" dirty="0">
                <a:solidFill>
                  <a:srgbClr val="00B050"/>
                </a:solidFill>
              </a:rPr>
              <a:t>very capable of working in a HA class </a:t>
            </a:r>
            <a:r>
              <a:rPr lang="en-AU" sz="1600" dirty="0">
                <a:solidFill>
                  <a:srgbClr val="00B050"/>
                </a:solidFill>
              </a:rPr>
              <a:t>with us.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8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AU" sz="1600" dirty="0">
                <a:solidFill>
                  <a:srgbClr val="002060"/>
                </a:solidFill>
              </a:rPr>
              <a:t>It is </a:t>
            </a:r>
            <a:r>
              <a:rPr lang="en-AU" sz="1600" b="1" dirty="0">
                <a:solidFill>
                  <a:srgbClr val="002060"/>
                </a:solidFill>
              </a:rPr>
              <a:t>fun </a:t>
            </a:r>
            <a:r>
              <a:rPr lang="en-AU" sz="1600" dirty="0">
                <a:solidFill>
                  <a:srgbClr val="002060"/>
                </a:solidFill>
              </a:rPr>
              <a:t>being in a composite class and I like the </a:t>
            </a:r>
            <a:r>
              <a:rPr lang="en-AU" sz="1600" b="1" dirty="0">
                <a:solidFill>
                  <a:srgbClr val="002060"/>
                </a:solidFill>
              </a:rPr>
              <a:t>pace of learning </a:t>
            </a:r>
            <a:r>
              <a:rPr lang="en-AU" sz="1600" dirty="0">
                <a:solidFill>
                  <a:srgbClr val="002060"/>
                </a:solidFill>
              </a:rPr>
              <a:t>better.</a:t>
            </a:r>
          </a:p>
        </p:txBody>
      </p:sp>
      <p:pic>
        <p:nvPicPr>
          <p:cNvPr id="5" name="Picture 2" descr="Image result for feedback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749"/>
            <a:ext cx="2076673" cy="138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28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125304" cy="1450757"/>
          </a:xfrm>
        </p:spPr>
        <p:txBody>
          <a:bodyPr>
            <a:normAutofit/>
          </a:bodyPr>
          <a:lstStyle/>
          <a:p>
            <a:r>
              <a:rPr lang="en-AU" sz="4000" dirty="0"/>
              <a:t>How do you feel about being in the same class for 2 years?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5734"/>
            <a:ext cx="7848871" cy="4319570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7030A0"/>
                </a:solidFill>
              </a:rPr>
              <a:t>I love the idea that I have half of an old class, and then some fresh blood! We can </a:t>
            </a:r>
            <a:r>
              <a:rPr lang="en-AU" sz="2400" b="1" dirty="0">
                <a:solidFill>
                  <a:srgbClr val="7030A0"/>
                </a:solidFill>
              </a:rPr>
              <a:t>always learn from each other, and have an idea of each others’ personality</a:t>
            </a:r>
            <a:r>
              <a:rPr lang="en-AU" sz="2400" dirty="0">
                <a:solidFill>
                  <a:srgbClr val="7030A0"/>
                </a:solidFill>
              </a:rPr>
              <a:t>! I also love to see how everyone else </a:t>
            </a:r>
            <a:r>
              <a:rPr lang="en-AU" sz="2400" b="1" dirty="0">
                <a:solidFill>
                  <a:srgbClr val="7030A0"/>
                </a:solidFill>
              </a:rPr>
              <a:t>connects</a:t>
            </a:r>
            <a:r>
              <a:rPr lang="en-AU" sz="2400" dirty="0">
                <a:solidFill>
                  <a:srgbClr val="7030A0"/>
                </a:solidFill>
              </a:rPr>
              <a:t>, and learns and grows together.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7030A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B050"/>
                </a:solidFill>
              </a:rPr>
              <a:t>You </a:t>
            </a:r>
            <a:r>
              <a:rPr lang="en-AU" sz="2400" b="1" dirty="0">
                <a:solidFill>
                  <a:srgbClr val="00B050"/>
                </a:solidFill>
              </a:rPr>
              <a:t>stay close with your year </a:t>
            </a:r>
            <a:r>
              <a:rPr lang="en-AU" sz="2400" dirty="0">
                <a:solidFill>
                  <a:srgbClr val="00B050"/>
                </a:solidFill>
              </a:rPr>
              <a:t>in your class for 2 years; teaching routines stay the same and </a:t>
            </a:r>
            <a:r>
              <a:rPr lang="en-AU" sz="2400" b="1" dirty="0">
                <a:solidFill>
                  <a:srgbClr val="00B050"/>
                </a:solidFill>
              </a:rPr>
              <a:t>I’m comfortable </a:t>
            </a:r>
            <a:r>
              <a:rPr lang="en-AU" sz="2400" dirty="0">
                <a:solidFill>
                  <a:srgbClr val="00B050"/>
                </a:solidFill>
              </a:rPr>
              <a:t>in our class/teaching environment. </a:t>
            </a:r>
          </a:p>
          <a:p>
            <a:pPr marL="201168" lvl="1" indent="0">
              <a:buNone/>
            </a:pPr>
            <a:endParaRPr lang="en-AU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FF9900"/>
                </a:solidFill>
              </a:rPr>
              <a:t>You can </a:t>
            </a:r>
            <a:r>
              <a:rPr lang="en-AU" sz="2400" b="1" dirty="0">
                <a:solidFill>
                  <a:srgbClr val="FF9900"/>
                </a:solidFill>
              </a:rPr>
              <a:t>stay with friends </a:t>
            </a:r>
            <a:r>
              <a:rPr lang="en-AU" sz="2400" dirty="0">
                <a:solidFill>
                  <a:srgbClr val="FF9900"/>
                </a:solidFill>
              </a:rPr>
              <a:t>for a longer time and </a:t>
            </a:r>
            <a:r>
              <a:rPr lang="en-AU" sz="2400" b="1" dirty="0">
                <a:solidFill>
                  <a:srgbClr val="FF9900"/>
                </a:solidFill>
              </a:rPr>
              <a:t>your teacher will know you better</a:t>
            </a:r>
            <a:r>
              <a:rPr lang="en-AU" sz="2400" dirty="0">
                <a:solidFill>
                  <a:srgbClr val="FF9900"/>
                </a:solidFill>
              </a:rPr>
              <a:t>; you can help the Year 5's as well – it teaches us flexibility.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70C0"/>
                </a:solidFill>
              </a:rPr>
              <a:t>If I stay in the same class next year I </a:t>
            </a:r>
            <a:r>
              <a:rPr lang="en-AU" sz="2400" b="1" dirty="0">
                <a:solidFill>
                  <a:srgbClr val="0070C0"/>
                </a:solidFill>
              </a:rPr>
              <a:t>won't have to worry </a:t>
            </a:r>
            <a:r>
              <a:rPr lang="en-AU" sz="2400" dirty="0">
                <a:solidFill>
                  <a:srgbClr val="0070C0"/>
                </a:solidFill>
              </a:rPr>
              <a:t>about what teachers I'll get next year!</a:t>
            </a:r>
          </a:p>
        </p:txBody>
      </p:sp>
      <p:pic>
        <p:nvPicPr>
          <p:cNvPr id="1026" name="Picture 2" descr="Image result for feedback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749"/>
            <a:ext cx="2076673" cy="138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765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 How many students will be selected from each year group?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Who will decide which students are selected for the class?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Will the other Stage 3 students ‘miss out’ on opportunities? (e.g. Enrichment days at KHS, Debating Camp, Gifted Writers’ Group)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Is there a waiting list?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What happens if my child is offered an OC placement?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When will we find out who is in the class?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What about subject-specific gifts?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174"/>
          <a:stretch/>
        </p:blipFill>
        <p:spPr>
          <a:xfrm>
            <a:off x="8025532" y="5589240"/>
            <a:ext cx="1098441" cy="6878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5931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Philosophy of the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37361"/>
            <a:ext cx="8928992" cy="4023360"/>
          </a:xfrm>
        </p:spPr>
        <p:txBody>
          <a:bodyPr/>
          <a:lstStyle/>
          <a:p>
            <a:pPr marL="0" indent="0" algn="ctr">
              <a:buNone/>
            </a:pPr>
            <a:r>
              <a:rPr lang="en-AU" sz="2400" i="1" dirty="0">
                <a:solidFill>
                  <a:schemeClr val="tx1"/>
                </a:solidFill>
              </a:rPr>
              <a:t>Every child must succeed in an education worth having.</a:t>
            </a:r>
            <a:br>
              <a:rPr lang="en-AU" sz="2400" i="1" dirty="0">
                <a:solidFill>
                  <a:schemeClr val="tx1"/>
                </a:solidFill>
              </a:rPr>
            </a:br>
            <a:r>
              <a:rPr lang="en-AU" dirty="0">
                <a:solidFill>
                  <a:schemeClr val="tx1"/>
                </a:solidFill>
              </a:rPr>
              <a:t>LEPS vision statement (School Plan, 2018-2020)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1"/>
                </a:solidFill>
              </a:rPr>
              <a:t>Department of Education Strategic Plan 2018 – 2022</a:t>
            </a:r>
            <a:r>
              <a:rPr lang="en-AU" dirty="0">
                <a:solidFill>
                  <a:schemeClr val="tx1"/>
                </a:solidFill>
              </a:rPr>
              <a:t/>
            </a:r>
            <a:br>
              <a:rPr lang="en-AU" dirty="0">
                <a:solidFill>
                  <a:schemeClr val="tx1"/>
                </a:solidFill>
              </a:rPr>
            </a:br>
            <a:r>
              <a:rPr lang="en-AU" dirty="0">
                <a:solidFill>
                  <a:schemeClr val="tx1"/>
                </a:solidFill>
              </a:rPr>
              <a:t>Every student is known, valued and cared for in our schools. </a:t>
            </a:r>
            <a:br>
              <a:rPr lang="en-AU" dirty="0">
                <a:solidFill>
                  <a:schemeClr val="tx1"/>
                </a:solidFill>
              </a:rPr>
            </a:br>
            <a:r>
              <a:rPr lang="en-AU" dirty="0">
                <a:solidFill>
                  <a:schemeClr val="tx1"/>
                </a:solidFill>
              </a:rPr>
              <a:t>Every student is engaged and challenged to continue to learn.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To provide targeted, specific curriculum differentiation for gifted and talented students in Stage 3 at Lindfield East Public School.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To ensure our school is providing opportunities that enable all students to explore and build on their gifts and talents (Melbourne Declaration on Educational Goals for Young Australians, 2008).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963537"/>
            <a:ext cx="4076770" cy="1868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7174"/>
          <a:stretch/>
        </p:blipFill>
        <p:spPr>
          <a:xfrm>
            <a:off x="8025532" y="5589240"/>
            <a:ext cx="1098441" cy="6878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5213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Philosophy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5355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2008 GATE Review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UNSW Certificate of Gifted Education (COGE). 9 LEPS teachers have attained the qualification over the years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School-wide professional development in 2018 and previous years has had a strong focus on differentiation.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LEPS academic advisors:</a:t>
            </a:r>
          </a:p>
          <a:p>
            <a:pPr marL="0" indent="0">
              <a:buNone/>
            </a:pPr>
            <a:r>
              <a:rPr lang="en-AU" b="1" dirty="0">
                <a:solidFill>
                  <a:schemeClr val="tx1"/>
                </a:solidFill>
              </a:rPr>
              <a:t>Dr Jill Forster – </a:t>
            </a:r>
            <a:r>
              <a:rPr lang="en-AU" dirty="0">
                <a:solidFill>
                  <a:schemeClr val="tx1"/>
                </a:solidFill>
              </a:rPr>
              <a:t> advisor to the Department of Education and Communities and a range of schools on gifted and talented education policy and best practice.</a:t>
            </a:r>
          </a:p>
          <a:p>
            <a:pPr marL="0" indent="0">
              <a:buNone/>
            </a:pPr>
            <a:r>
              <a:rPr lang="en-AU" b="1" dirty="0">
                <a:solidFill>
                  <a:schemeClr val="tx1"/>
                </a:solidFill>
              </a:rPr>
              <a:t>Dr Catherine </a:t>
            </a:r>
            <a:r>
              <a:rPr lang="en-AU" b="1" dirty="0" err="1">
                <a:solidFill>
                  <a:schemeClr val="tx1"/>
                </a:solidFill>
              </a:rPr>
              <a:t>Attard</a:t>
            </a:r>
            <a:r>
              <a:rPr lang="en-AU" b="1" dirty="0">
                <a:solidFill>
                  <a:schemeClr val="tx1"/>
                </a:solidFill>
              </a:rPr>
              <a:t> </a:t>
            </a:r>
            <a:r>
              <a:rPr lang="en-AU" dirty="0">
                <a:solidFill>
                  <a:schemeClr val="tx1"/>
                </a:solidFill>
              </a:rPr>
              <a:t>– president of the Mathematical </a:t>
            </a:r>
            <a:br>
              <a:rPr lang="en-AU" dirty="0">
                <a:solidFill>
                  <a:schemeClr val="tx1"/>
                </a:solidFill>
              </a:rPr>
            </a:br>
            <a:r>
              <a:rPr lang="en-AU" dirty="0">
                <a:solidFill>
                  <a:schemeClr val="tx1"/>
                </a:solidFill>
              </a:rPr>
              <a:t>Association of NSW, lecturer of Primary Education (Mathematics) at UWS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174"/>
          <a:stretch/>
        </p:blipFill>
        <p:spPr>
          <a:xfrm>
            <a:off x="8172400" y="5681202"/>
            <a:ext cx="951573" cy="59583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8466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Curriculum compacting (increased pace of delivery)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Clustering like-minded individuals provides a conducive cognitive and emotionally supportive context for learning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Higher levels of engagement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Opportunities for personalised 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2-year cycle ensures that the students’ needs are identified and catered for effectively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Setting long-term goals for learning and achievement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Class teacher specially trained in Gifted and Talented Education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174"/>
          <a:stretch/>
        </p:blipFill>
        <p:spPr>
          <a:xfrm>
            <a:off x="8025532" y="5589240"/>
            <a:ext cx="1098441" cy="6878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2049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Benefits to all Stage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All other Stage 3 classes will still include a range of ability and performance levels (home classes are not streamed)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Maths Groups are streamed based on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Strategies and ideas used will be shared with grade partners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Gifted students are catered for in a purposeful environment to provide an optimal learning environment, with more teacher time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Teachers will continue to differentiate their teaching program for all students in other Stage 3 classes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174"/>
          <a:stretch/>
        </p:blipFill>
        <p:spPr>
          <a:xfrm>
            <a:off x="8025532" y="5589240"/>
            <a:ext cx="1098441" cy="6878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4822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Gagné’s</a:t>
            </a:r>
            <a:r>
              <a:rPr lang="en-AU" dirty="0"/>
              <a:t> DMGT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1271"/>
            <a:ext cx="8170108" cy="571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83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Potential and Performance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7624" y="2407528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AU" sz="2400" dirty="0"/>
              <a:t>Giftedness and talent are related, but different...</a:t>
            </a:r>
          </a:p>
          <a:p>
            <a:pPr fontAlgn="base"/>
            <a:endParaRPr lang="en-AU" sz="2400" dirty="0"/>
          </a:p>
          <a:p>
            <a:pPr fontAlgn="base"/>
            <a:r>
              <a:rPr lang="en-AU" sz="2400" u="sng" dirty="0"/>
              <a:t>Giftedness</a:t>
            </a:r>
            <a:r>
              <a:rPr lang="en-AU" sz="2400" dirty="0"/>
              <a:t> focuses on</a:t>
            </a:r>
            <a:r>
              <a:rPr lang="en-AU" sz="2400" b="1" dirty="0"/>
              <a:t> potential </a:t>
            </a:r>
            <a:r>
              <a:rPr lang="en-AU" sz="2400" dirty="0"/>
              <a:t>not performance, and</a:t>
            </a:r>
            <a:r>
              <a:rPr lang="en-AU" sz="2400" b="1" dirty="0"/>
              <a:t> ability </a:t>
            </a:r>
            <a:r>
              <a:rPr lang="en-AU" sz="2400" dirty="0"/>
              <a:t>not achievement.</a:t>
            </a:r>
          </a:p>
          <a:p>
            <a:pPr fontAlgn="base"/>
            <a:endParaRPr lang="en-AU" sz="2400" dirty="0"/>
          </a:p>
          <a:p>
            <a:r>
              <a:rPr lang="en-AU" sz="2400" u="sng" dirty="0"/>
              <a:t>Talent</a:t>
            </a:r>
            <a:r>
              <a:rPr lang="en-AU" sz="2400" dirty="0"/>
              <a:t> is the realisation, or evidence, of giftedness.</a:t>
            </a:r>
          </a:p>
          <a:p>
            <a:endParaRPr lang="en-A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174"/>
          <a:stretch/>
        </p:blipFill>
        <p:spPr>
          <a:xfrm>
            <a:off x="8025532" y="5589240"/>
            <a:ext cx="1098441" cy="6878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3236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383" y="-99392"/>
            <a:ext cx="8568952" cy="1450757"/>
          </a:xfrm>
        </p:spPr>
        <p:txBody>
          <a:bodyPr>
            <a:normAutofit/>
          </a:bodyPr>
          <a:lstStyle/>
          <a:p>
            <a:pPr algn="ctr"/>
            <a:r>
              <a:rPr lang="en-AU" sz="4400" dirty="0"/>
              <a:t>High Potential and Gifted Education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174"/>
          <a:stretch/>
        </p:blipFill>
        <p:spPr>
          <a:xfrm>
            <a:off x="8025532" y="5589240"/>
            <a:ext cx="1098441" cy="6878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572" y="2204864"/>
            <a:ext cx="61245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2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Who are gifted students?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Gifted students:</a:t>
            </a:r>
          </a:p>
          <a:p>
            <a:r>
              <a:rPr lang="en-AU" dirty="0"/>
              <a:t>- vary in abilities and aptitudes</a:t>
            </a:r>
          </a:p>
          <a:p>
            <a:r>
              <a:rPr lang="en-AU" dirty="0"/>
              <a:t>- vary in levels of giftedness</a:t>
            </a:r>
          </a:p>
          <a:p>
            <a:r>
              <a:rPr lang="en-AU" dirty="0"/>
              <a:t>- vary in achievement</a:t>
            </a:r>
          </a:p>
          <a:p>
            <a:r>
              <a:rPr lang="en-AU" dirty="0"/>
              <a:t>- are not always easy to identify</a:t>
            </a:r>
          </a:p>
          <a:p>
            <a:r>
              <a:rPr lang="en-AU" dirty="0"/>
              <a:t>- exhibit a variety of personal characteristics</a:t>
            </a:r>
          </a:p>
          <a:p>
            <a:r>
              <a:rPr lang="en-AU" dirty="0"/>
              <a:t>- come from all backgrounds, cultures, socio-economic levels and geographic locations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46132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Gifted and Talented Education&amp;quot;&quot;/&gt;&lt;property id=&quot;20307&quot; value=&quot;256&quot;/&gt;&lt;/object&gt;&lt;object type=&quot;3&quot; unique_id=&quot;10011&quot;&gt;&lt;property id=&quot;20148&quot; value=&quot;5&quot;/&gt;&lt;property id=&quot;20300&quot; value=&quot;Slide 3 - &amp;quot;Philosophy of the class&amp;quot;&quot;/&gt;&lt;property id=&quot;20307&quot; value=&quot;305&quot;/&gt;&lt;/object&gt;&lt;object type=&quot;3&quot; unique_id=&quot;10012&quot;&gt;&lt;property id=&quot;20148&quot; value=&quot;5&quot;/&gt;&lt;property id=&quot;20300&quot; value=&quot;Slide 4 - &amp;quot;Gagné’s DMGT&amp;quot;&quot;/&gt;&lt;property id=&quot;20307&quot; value=&quot;306&quot;/&gt;&lt;/object&gt;&lt;object type=&quot;3&quot; unique_id=&quot;10020&quot;&gt;&lt;property id=&quot;20148&quot; value=&quot;5&quot;/&gt;&lt;property id=&quot;20300&quot; value=&quot;Slide 21 - &amp;quot;Questions?&amp;quot;&quot;/&gt;&lt;property id=&quot;20307&quot; value=&quot;297&quot;/&gt;&lt;/object&gt;&lt;object type=&quot;3&quot; unique_id=&quot;10096&quot;&gt;&lt;property id=&quot;20148&quot; value=&quot;5&quot;/&gt;&lt;property id=&quot;20300&quot; value=&quot;Slide 8 - &amp;quot;Catering for the needs of Gifted and Talented Learners&amp;quot;&quot;/&gt;&lt;property id=&quot;20307&quot; value=&quot;307&quot;/&gt;&lt;/object&gt;&lt;object type=&quot;3&quot; unique_id=&quot;10097&quot;&gt;&lt;property id=&quot;20148&quot; value=&quot;5&quot;/&gt;&lt;property id=&quot;20300&quot; value=&quot;Slide 2 - &amp;quot;Introduction&amp;quot;&quot;/&gt;&lt;property id=&quot;20307&quot; value=&quot;315&quot;/&gt;&lt;/object&gt;&lt;object type=&quot;3&quot; unique_id=&quot;10098&quot;&gt;&lt;property id=&quot;20148&quot; value=&quot;5&quot;/&gt;&lt;property id=&quot;20300&quot; value=&quot;Slide 6 - &amp;quot;Identification Strategies&amp;quot;&quot;/&gt;&lt;property id=&quot;20307&quot; value=&quot;316&quot;/&gt;&lt;/object&gt;&lt;object type=&quot;3&quot; unique_id=&quot;10099&quot;&gt;&lt;property id=&quot;20148&quot; value=&quot;5&quot;/&gt;&lt;property id=&quot;20300&quot; value=&quot;Slide 7 - &amp;quot;Eligibility&amp;quot;&quot;/&gt;&lt;property id=&quot;20307&quot; value=&quot;317&quot;/&gt;&lt;/object&gt;&lt;object type=&quot;3&quot; unique_id=&quot;10100&quot;&gt;&lt;property id=&quot;20148&quot; value=&quot;5&quot;/&gt;&lt;property id=&quot;20300&quot; value=&quot;Slide 9 - &amp;quot;Murder Under the Microscope&amp;quot;&quot;/&gt;&lt;property id=&quot;20307&quot; value=&quot;311&quot;/&gt;&lt;/object&gt;&lt;object type=&quot;3&quot; unique_id=&quot;10101&quot;&gt;&lt;property id=&quot;20148&quot; value=&quot;5&quot;/&gt;&lt;property id=&quot;20300&quot; value=&quot;Slide 12 - &amp;quot;Genius Hour&amp;quot;&quot;/&gt;&lt;property id=&quot;20307&quot; value=&quot;312&quot;/&gt;&lt;/object&gt;&lt;object type=&quot;3&quot; unique_id=&quot;10104&quot;&gt;&lt;property id=&quot;20148&quot; value=&quot;5&quot;/&gt;&lt;property id=&quot;20300&quot; value=&quot;Slide 18 - &amp;quot;Advantages&amp;quot;&quot;/&gt;&lt;property id=&quot;20307&quot; value=&quot;308&quot;/&gt;&lt;/object&gt;&lt;object type=&quot;3&quot; unique_id=&quot;10105&quot;&gt;&lt;property id=&quot;20148&quot; value=&quot;5&quot;/&gt;&lt;property id=&quot;20300&quot; value=&quot;Slide 19 - &amp;quot;Stage 3 Continuity – Mr Lowe&amp;quot;&quot;/&gt;&lt;property id=&quot;20307&quot; value=&quot;309&quot;/&gt;&lt;/object&gt;&lt;object type=&quot;3&quot; unique_id=&quot;10106&quot;&gt;&lt;property id=&quot;20148&quot; value=&quot;5&quot;/&gt;&lt;property id=&quot;20300&quot; value=&quot;Slide 20 - &amp;quot;Benefits to all Stage 3&amp;quot;&quot;/&gt;&lt;property id=&quot;20307&quot; value=&quot;310&quot;/&gt;&lt;/object&gt;&lt;object type=&quot;3&quot; unique_id=&quot;10107&quot;&gt;&lt;property id=&quot;20148&quot; value=&quot;5&quot;/&gt;&lt;property id=&quot;20300&quot; value=&quot;Slide 5 - &amp;quot;Potential and Performance&amp;quot;&quot;/&gt;&lt;property id=&quot;20307&quot; value=&quot;318&quot;/&gt;&lt;/object&gt;&lt;object type=&quot;3&quot; unique_id=&quot;10108&quot;&gt;&lt;property id=&quot;20148&quot; value=&quot;5&quot;/&gt;&lt;property id=&quot;20300&quot; value=&quot;Slide 10 - &amp;quot;Murder Under the Microscope&amp;quot;&quot;/&gt;&lt;property id=&quot;20307&quot; value=&quot;320&quot;/&gt;&lt;/object&gt;&lt;object type=&quot;3&quot; unique_id=&quot;10109&quot;&gt;&lt;property id=&quot;20148&quot; value=&quot;5&quot;/&gt;&lt;property id=&quot;20300&quot; value=&quot;Slide 11 - &amp;quot;Murder Under the Microscope&amp;quot;&quot;/&gt;&lt;property id=&quot;20307&quot; value=&quot;319&quot;/&gt;&lt;/object&gt;&lt;object type=&quot;3&quot; unique_id=&quot;10110&quot;&gt;&lt;property id=&quot;20148&quot; value=&quot;5&quot;/&gt;&lt;property id=&quot;20300&quot; value=&quot;Slide 13 - &amp;quot;What has been your favourite part of what we have done this year and why?&amp;quot;&quot;/&gt;&lt;property id=&quot;20307&quot; value=&quot;321&quot;/&gt;&lt;/object&gt;&lt;object type=&quot;3&quot; unique_id=&quot;10111&quot;&gt;&lt;property id=&quot;20148&quot; value=&quot;5&quot;/&gt;&lt;property id=&quot;20300&quot; value=&quot;Slide 14 - &amp;quot;What has been the biggest difference in your experience this year?&amp;quot;&quot;/&gt;&lt;property id=&quot;20307&quot; value=&quot;322&quot;/&gt;&lt;/object&gt;&lt;object type=&quot;3&quot; unique_id=&quot;10112&quot;&gt;&lt;property id=&quot;20148&quot; value=&quot;5&quot;/&gt;&lt;property id=&quot;20300&quot; value=&quot;Slide 15 - &amp;quot;What do you think the benefits of this class have been?&amp;quot;&quot;/&gt;&lt;property id=&quot;20307&quot; value=&quot;323&quot;/&gt;&lt;/object&gt;&lt;object type=&quot;3&quot; unique_id=&quot;10113&quot;&gt;&lt;property id=&quot;20148&quot; value=&quot;5&quot;/&gt;&lt;property id=&quot;20300&quot; value=&quot;Slide 16 - &amp;quot;What do you think the benefits of this class have been?&amp;quot;&quot;/&gt;&lt;property id=&quot;20307&quot; value=&quot;324&quot;/&gt;&lt;/object&gt;&lt;object type=&quot;3&quot; unique_id=&quot;10114&quot;&gt;&lt;property id=&quot;20148&quot; value=&quot;5&quot;/&gt;&lt;property id=&quot;20300&quot; value=&quot;Slide 17 - &amp;quot;What do you think the benefits of this class have been?&amp;quot;&quot;/&gt;&lt;property id=&quot;20307&quot; value=&quot;32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2029</TotalTime>
  <Words>954</Words>
  <Application>Microsoft Office PowerPoint</Application>
  <PresentationFormat>On-screen Show (4:3)</PresentationFormat>
  <Paragraphs>125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Segoe UI Light</vt:lpstr>
      <vt:lpstr>Retrospect</vt:lpstr>
      <vt:lpstr>Gifted and Talented Education</vt:lpstr>
      <vt:lpstr>Philosophy of the class</vt:lpstr>
      <vt:lpstr>Philosophy continued</vt:lpstr>
      <vt:lpstr>Advantages</vt:lpstr>
      <vt:lpstr>Benefits to all Stage 3</vt:lpstr>
      <vt:lpstr>Gagné’s DMGT</vt:lpstr>
      <vt:lpstr>Potential and Performance</vt:lpstr>
      <vt:lpstr>High Potential and Gifted Education</vt:lpstr>
      <vt:lpstr>Who are gifted students?</vt:lpstr>
      <vt:lpstr>Identification Strategies</vt:lpstr>
      <vt:lpstr>Eligibility and Placement</vt:lpstr>
      <vt:lpstr>Classroom teacher for 2020</vt:lpstr>
      <vt:lpstr>How have you found this class?</vt:lpstr>
      <vt:lpstr>How do you feel about being in the same class for 2 years?</vt:lpstr>
      <vt:lpstr>Questions?</vt:lpstr>
    </vt:vector>
  </TitlesOfParts>
  <Company>NSW, 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Gifted and Talented Education</dc:title>
  <dc:creator>Hewitt, Emily</dc:creator>
  <cp:lastModifiedBy>Scarlet Aghajani</cp:lastModifiedBy>
  <cp:revision>211</cp:revision>
  <cp:lastPrinted>2017-11-14T05:52:57Z</cp:lastPrinted>
  <dcterms:created xsi:type="dcterms:W3CDTF">2013-06-20T02:35:52Z</dcterms:created>
  <dcterms:modified xsi:type="dcterms:W3CDTF">2019-11-25T00:51:00Z</dcterms:modified>
</cp:coreProperties>
</file>